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8" r:id="rId3"/>
    <p:sldId id="352" r:id="rId4"/>
    <p:sldId id="368" r:id="rId5"/>
    <p:sldId id="353" r:id="rId6"/>
    <p:sldId id="369" r:id="rId7"/>
    <p:sldId id="354" r:id="rId8"/>
    <p:sldId id="355" r:id="rId9"/>
    <p:sldId id="365" r:id="rId10"/>
    <p:sldId id="366" r:id="rId11"/>
    <p:sldId id="376" r:id="rId12"/>
    <p:sldId id="367" r:id="rId13"/>
    <p:sldId id="385" r:id="rId14"/>
    <p:sldId id="386" r:id="rId15"/>
    <p:sldId id="387" r:id="rId16"/>
    <p:sldId id="388" r:id="rId17"/>
    <p:sldId id="389" r:id="rId18"/>
    <p:sldId id="399" r:id="rId19"/>
    <p:sldId id="400" r:id="rId20"/>
    <p:sldId id="390" r:id="rId21"/>
    <p:sldId id="402" r:id="rId22"/>
    <p:sldId id="405" r:id="rId23"/>
    <p:sldId id="406" r:id="rId24"/>
    <p:sldId id="407" r:id="rId25"/>
    <p:sldId id="408" r:id="rId26"/>
    <p:sldId id="392" r:id="rId27"/>
    <p:sldId id="393" r:id="rId28"/>
    <p:sldId id="396" r:id="rId29"/>
    <p:sldId id="394" r:id="rId30"/>
    <p:sldId id="397" r:id="rId31"/>
    <p:sldId id="398" r:id="rId32"/>
    <p:sldId id="372" r:id="rId33"/>
    <p:sldId id="373" r:id="rId34"/>
    <p:sldId id="391" r:id="rId35"/>
    <p:sldId id="370" r:id="rId36"/>
    <p:sldId id="371" r:id="rId37"/>
    <p:sldId id="364" r:id="rId38"/>
    <p:sldId id="403" r:id="rId39"/>
    <p:sldId id="404" r:id="rId40"/>
    <p:sldId id="362" r:id="rId41"/>
    <p:sldId id="343" r:id="rId42"/>
    <p:sldId id="363" r:id="rId43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BFFD2"/>
    <a:srgbClr val="9BCC00"/>
    <a:srgbClr val="9ED000"/>
    <a:srgbClr val="F4FCD8"/>
    <a:srgbClr val="E8FFC8"/>
    <a:srgbClr val="FAF7C8"/>
    <a:srgbClr val="FAF8C8"/>
    <a:srgbClr val="F5FFC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10" autoAdjust="0"/>
    <p:restoredTop sz="94468" autoAdjust="0"/>
  </p:normalViewPr>
  <p:slideViewPr>
    <p:cSldViewPr>
      <p:cViewPr>
        <p:scale>
          <a:sx n="50" d="100"/>
          <a:sy n="50" d="100"/>
        </p:scale>
        <p:origin x="-974" y="-29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78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20-02-2013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20-02-2013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07/16/96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3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*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3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1pPr>
            <a:lvl2pPr marL="742950" indent="-28575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2pPr>
            <a:lvl3pPr marL="11430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3pPr>
            <a:lvl4pPr marL="16002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4pPr>
            <a:lvl5pPr marL="2057400" indent="-228600" defTabSz="947738">
              <a:defRPr kumimoji="1" sz="4000" b="1">
                <a:solidFill>
                  <a:srgbClr val="000000"/>
                </a:solidFill>
                <a:latin typeface="Arial" charset="0"/>
              </a:defRPr>
            </a:lvl5pPr>
            <a:lvl6pPr marL="25146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6pPr>
            <a:lvl7pPr marL="29718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7pPr>
            <a:lvl8pPr marL="34290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8pPr>
            <a:lvl9pPr marL="3886200" indent="-228600" defTabSz="947738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1100" b="0" smtClean="0">
                <a:solidFill>
                  <a:schemeClr val="tx1"/>
                </a:solidFill>
              </a:rPr>
              <a:t>##</a:t>
            </a:r>
            <a:endParaRPr lang="en-US" sz="1200" b="0" i="0" smtClean="0">
              <a:solidFill>
                <a:schemeClr val="tx1"/>
              </a:solidFill>
            </a:endParaRPr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246772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4393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875" y="71438"/>
            <a:ext cx="63373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3604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704" r:id="rId3"/>
    <p:sldLayoutId id="2147483689" r:id="rId4"/>
    <p:sldLayoutId id="2147483703" r:id="rId5"/>
    <p:sldLayoutId id="2147483705" r:id="rId6"/>
    <p:sldLayoutId id="2147483706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0" fontAlgn="base" hangingPunct="0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0" fontAlgn="base" hangingPunct="0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0" fontAlgn="base" hangingPunct="0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0" fontAlgn="base" hangingPunct="0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hyperlink" Target="http://www.nakov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tonybuza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hyperlink" Target="http://www.scribd.com/doc/28330905/The-Mind-Map-Book-Tony-Buzan-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r.sccsc.edu/lr/teachingStrategies/mindMapping/mindMap.html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://mappio.com/mindmap/miwisdom/william-shakespeare-the-tempest-structure-analysis-mind-map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hyperlink" Target="http://www.mindmapart.com/who-moved-my-cheese-mind-map-thum-cheng-cheon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www.mind-mapping.co.uk/make-mind-map.ht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litemind.com/what-is-mind-mappin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patrec.cs.tu-dortmund.de/cms/en/home/Research/DAR/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t-is-fun.com/create-a-mind-map.html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uzan.com.au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ribd.com/doc/28330905/The-Mind-Map-Book-Tony-Buzan-1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://www.scribd.com/doc/28330905/The-Mind-Map-Book-Tony-Buzan-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hyperlink" Target="http://bit.ly/XBrLdt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www.thinkbuzan.com/iMindMap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fehack.bg/freebies/nai-dobrite-instrumenti-v-sveta-za-sazdavane-na-mind-map/" TargetMode="External"/><Relationship Id="rId2" Type="http://schemas.openxmlformats.org/officeDocument/2006/relationships/hyperlink" Target="https://app.imindmap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://freeplane.sourceforge.ne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rain" TargetMode="External"/><Relationship Id="rId2" Type="http://schemas.openxmlformats.org/officeDocument/2006/relationships/hyperlink" Target="http://en.wikipedia.org/wiki/Neuron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telerikacademy.com/Courses/Courses/Details/2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50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52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ammarmindmaps.com/about-mind-maps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7544" y="1268760"/>
            <a:ext cx="8229600" cy="1524000"/>
          </a:xfrm>
        </p:spPr>
        <p:txBody>
          <a:bodyPr/>
          <a:lstStyle/>
          <a:p>
            <a:pPr algn="r">
              <a:lnSpc>
                <a:spcPts val="6000"/>
              </a:lnSpc>
              <a:defRPr/>
            </a:pPr>
            <a:r>
              <a:rPr lang="en-US" sz="5400" dirty="0" smtClean="0">
                <a:solidFill>
                  <a:srgbClr val="D4FF5B"/>
                </a:solidFill>
              </a:rPr>
              <a:t>Mind Mapping</a:t>
            </a:r>
            <a:endParaRPr lang="bg-BG" sz="5400" dirty="0">
              <a:solidFill>
                <a:srgbClr val="D4FF5B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58801" y="3048000"/>
            <a:ext cx="8127999" cy="854102"/>
          </a:xfrm>
        </p:spPr>
        <p:txBody>
          <a:bodyPr/>
          <a:lstStyle/>
          <a:p>
            <a:pPr>
              <a:lnSpc>
                <a:spcPct val="95000"/>
              </a:lnSpc>
              <a:defRPr/>
            </a:pPr>
            <a:r>
              <a:rPr lang="en-US" dirty="0" smtClean="0"/>
              <a:t>Visually Outline Ideas, Take Notes Efficiently, Summarize Information, Improve Memorization</a:t>
            </a:r>
            <a:endParaRPr lang="bg-BG" dirty="0"/>
          </a:p>
        </p:txBody>
      </p:sp>
      <p:sp>
        <p:nvSpPr>
          <p:cNvPr id="19" name="Text Placeholder 4"/>
          <p:cNvSpPr>
            <a:spLocks noGrp="1"/>
          </p:cNvSpPr>
          <p:nvPr/>
        </p:nvSpPr>
        <p:spPr>
          <a:xfrm>
            <a:off x="381000" y="4572000"/>
            <a:ext cx="3853295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Svetlin Nakov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/>
        </p:nvSpPr>
        <p:spPr>
          <a:xfrm>
            <a:off x="407226" y="5833646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Telerik Software Academy</a:t>
            </a:r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/>
        </p:nvSpPr>
        <p:spPr>
          <a:xfrm>
            <a:off x="407226" y="6138446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3"/>
              </a:rPr>
              <a:t>academy.telerik.com</a:t>
            </a:r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/>
        </p:nvSpPr>
        <p:spPr>
          <a:xfrm>
            <a:off x="393701" y="5029200"/>
            <a:ext cx="3838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Manager Technical Training</a:t>
            </a:r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/>
        </p:nvSpPr>
        <p:spPr>
          <a:xfrm>
            <a:off x="406401" y="5405735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mtClean="0">
                <a:hlinkClick r:id="rId4"/>
              </a:rPr>
              <a:t>www.nakov.com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7"/>
          <a:stretch/>
        </p:blipFill>
        <p:spPr>
          <a:xfrm>
            <a:off x="4876800" y="4525643"/>
            <a:ext cx="3702204" cy="1871444"/>
          </a:xfrm>
          <a:prstGeom prst="roundRect">
            <a:avLst>
              <a:gd name="adj" fmla="val 2987"/>
            </a:avLst>
          </a:prstGeom>
        </p:spPr>
      </p:pic>
      <p:pic>
        <p:nvPicPr>
          <p:cNvPr id="3074" name="Picture 2" descr="https://encrypted-tbn2.gstatic.com/images?q=tbn:ANd9GcTTTFPxWbsGQDGb4NhwDBAo_VSbzFjXH6kl68ccSgOcCksla1gn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03733"/>
            <a:ext cx="2209800" cy="2289794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65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Mind Maps: Tony </a:t>
            </a:r>
            <a:r>
              <a:rPr lang="en-US" dirty="0" smtClean="0"/>
              <a:t>Buzan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5943600" cy="5791200"/>
          </a:xfrm>
        </p:spPr>
        <p:txBody>
          <a:bodyPr/>
          <a:lstStyle/>
          <a:p>
            <a:r>
              <a:rPr lang="en-US" dirty="0"/>
              <a:t>The modern mind mapping is popularized by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Tony Buzan</a:t>
            </a:r>
          </a:p>
          <a:p>
            <a:pPr lvl="1"/>
            <a:r>
              <a:rPr lang="en-US" dirty="0"/>
              <a:t>Famous  educational consultant from U.K.</a:t>
            </a:r>
          </a:p>
          <a:p>
            <a:pPr lvl="1"/>
            <a:r>
              <a:rPr lang="en-US" dirty="0"/>
              <a:t>Author of 100+ </a:t>
            </a:r>
            <a:r>
              <a:rPr lang="en-US" dirty="0" smtClean="0"/>
              <a:t>books</a:t>
            </a:r>
            <a:endParaRPr lang="en-US" dirty="0"/>
          </a:p>
          <a:p>
            <a:pPr lvl="1"/>
            <a:r>
              <a:rPr lang="en-US" dirty="0" smtClean="0"/>
              <a:t>Popular </a:t>
            </a:r>
            <a:r>
              <a:rPr lang="en-US" dirty="0"/>
              <a:t>psychology </a:t>
            </a:r>
            <a:r>
              <a:rPr lang="en-US" dirty="0" smtClean="0"/>
              <a:t>author</a:t>
            </a:r>
          </a:p>
          <a:p>
            <a:pPr lvl="1"/>
            <a:r>
              <a:rPr lang="en-US" dirty="0" smtClean="0"/>
              <a:t>Expert </a:t>
            </a:r>
            <a:r>
              <a:rPr lang="en-US" dirty="0"/>
              <a:t>in brain development, mnemonic systems, creativity, speed reading and efficient </a:t>
            </a:r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146" name="Picture 2" descr="http://addicted2success.com/wp-content/uploads/2011/06/tony-buzan-success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227573"/>
            <a:ext cx="1600200" cy="2262703"/>
          </a:xfrm>
          <a:prstGeom prst="roundRect">
            <a:avLst>
              <a:gd name="adj" fmla="val 1894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htmlimg1.scribdassets.com/912ry1220wiaxyq/images/1-ec4ba135b0.jpg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81800" y="3941021"/>
            <a:ext cx="1600199" cy="2383579"/>
          </a:xfrm>
          <a:prstGeom prst="roundRect">
            <a:avLst>
              <a:gd name="adj" fmla="val 906"/>
            </a:avLst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73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Power of Mind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59436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000" dirty="0" smtClean="0"/>
              <a:t>Wise people say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picture is worth a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1000 words</a:t>
            </a:r>
          </a:p>
          <a:p>
            <a:pPr>
              <a:lnSpc>
                <a:spcPct val="100000"/>
              </a:lnSpc>
            </a:pPr>
            <a:r>
              <a:rPr lang="en-US" sz="3000" dirty="0" smtClean="0"/>
              <a:t>Tony Buzan says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Did </a:t>
            </a:r>
            <a:r>
              <a:rPr lang="en-US" sz="2800" dirty="0"/>
              <a:t>you know that you use less than 1% of your brain</a:t>
            </a:r>
            <a:r>
              <a:rPr lang="en-US" sz="2800" dirty="0" smtClean="0"/>
              <a:t>?</a:t>
            </a:r>
          </a:p>
          <a:p>
            <a:pPr lvl="2">
              <a:lnSpc>
                <a:spcPct val="100000"/>
              </a:lnSpc>
            </a:pPr>
            <a:r>
              <a:rPr lang="en-US" sz="2500" dirty="0" smtClean="0"/>
              <a:t>The </a:t>
            </a:r>
            <a:r>
              <a:rPr lang="en-US" sz="2500" dirty="0"/>
              <a:t>good news is that </a:t>
            </a:r>
            <a:r>
              <a:rPr lang="en-US" sz="25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</a:t>
            </a:r>
            <a:r>
              <a:rPr lang="en-US" sz="2500" dirty="0"/>
              <a:t> </a:t>
            </a:r>
            <a:r>
              <a:rPr lang="en-US" sz="25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mapping</a:t>
            </a:r>
            <a:r>
              <a:rPr lang="en-US" sz="2500" dirty="0"/>
              <a:t> can </a:t>
            </a:r>
            <a:r>
              <a:rPr lang="en-US" sz="2500" dirty="0" smtClean="0"/>
              <a:t>access </a:t>
            </a:r>
            <a:r>
              <a:rPr lang="en-US" sz="2500" dirty="0"/>
              <a:t>the other 99</a:t>
            </a:r>
            <a:r>
              <a:rPr lang="en-US" sz="2500" dirty="0" smtClean="0"/>
              <a:t>%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</a:t>
            </a:r>
            <a:r>
              <a:rPr lang="en-US" sz="2800" dirty="0" smtClean="0"/>
              <a:t>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mapping</a:t>
            </a:r>
            <a:r>
              <a:rPr lang="en-US" sz="2800" dirty="0"/>
              <a:t> will greatly enhance your left and right brain cognitive skills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 maps </a:t>
            </a:r>
            <a:r>
              <a:rPr lang="en-US" sz="2800" dirty="0"/>
              <a:t>will change your life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1026" name="Picture 2" descr="File:A picture is worth a thousand words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37464" y="1148981"/>
            <a:ext cx="2349336" cy="2514993"/>
          </a:xfrm>
          <a:prstGeom prst="roundRect">
            <a:avLst>
              <a:gd name="adj" fmla="val 1570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buzan.com.au/images/Mind-Map-conference-Singapore-2007-tony-buzan-3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37464" y="3967990"/>
            <a:ext cx="2349336" cy="2432810"/>
          </a:xfrm>
          <a:prstGeom prst="roundRect">
            <a:avLst>
              <a:gd name="adj" fmla="val 1570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6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Mind Maps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2" y="1263911"/>
            <a:ext cx="8158948" cy="4787376"/>
          </a:xfrm>
          <a:prstGeom prst="roundRect">
            <a:avLst>
              <a:gd name="adj" fmla="val 596"/>
            </a:avLst>
          </a:prstGeom>
        </p:spPr>
      </p:pic>
      <p:sp>
        <p:nvSpPr>
          <p:cNvPr id="6" name="Rectangle 5"/>
          <p:cNvSpPr/>
          <p:nvPr/>
        </p:nvSpPr>
        <p:spPr>
          <a:xfrm>
            <a:off x="76200" y="6504801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lor.sccsc.edu/lr/teachingStrategies/mindMapping/mindMap.html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95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Mind Maps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" y="6504801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Source</a:t>
            </a:r>
            <a:r>
              <a:rPr lang="en-US" sz="1200"/>
              <a:t>: </a:t>
            </a:r>
            <a:r>
              <a:rPr lang="en-US" sz="1200">
                <a:hlinkClick r:id="rId2"/>
              </a:rPr>
              <a:t>http://</a:t>
            </a:r>
            <a:r>
              <a:rPr lang="en-US" sz="1200" smtClean="0">
                <a:hlinkClick r:id="rId2"/>
              </a:rPr>
              <a:t>mappio.com/mindmap/miwisdom/william-shakespeare-the-tempest-structure-analysis-mind-map</a:t>
            </a:r>
            <a:endParaRPr lang="en-US" sz="1200" dirty="0"/>
          </a:p>
        </p:txBody>
      </p:sp>
      <p:pic>
        <p:nvPicPr>
          <p:cNvPr id="2050" name="Picture 2" descr="William Shakespeare - The Tempest Structure Analysis | Mind Map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7945" y="1014350"/>
            <a:ext cx="7836455" cy="5334000"/>
          </a:xfrm>
          <a:prstGeom prst="roundRect">
            <a:avLst>
              <a:gd name="adj" fmla="val 59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88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Mind Maps (3)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" y="6504801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Source</a:t>
            </a:r>
            <a:r>
              <a:rPr lang="en-US" sz="1200" dirty="0"/>
              <a:t>: </a:t>
            </a:r>
            <a:r>
              <a:rPr lang="en-US" sz="1200" dirty="0">
                <a:hlinkClick r:id="rId2"/>
              </a:rPr>
              <a:t>http://</a:t>
            </a:r>
            <a:r>
              <a:rPr lang="en-US" sz="1200">
                <a:hlinkClick r:id="rId2"/>
              </a:rPr>
              <a:t>www.mindmapart.com/who-moved-my-cheese-mind-map-thum-cheng-cheong</a:t>
            </a:r>
            <a:r>
              <a:rPr lang="en-US" sz="1200" smtClean="0">
                <a:hlinkClick r:id="rId2"/>
              </a:rPr>
              <a:t>/</a:t>
            </a:r>
            <a:endParaRPr lang="en-US" sz="1200" dirty="0"/>
          </a:p>
        </p:txBody>
      </p:sp>
      <p:pic>
        <p:nvPicPr>
          <p:cNvPr id="3074" name="Picture 2" descr="http://www.mindmapart.com/wp-content/gallery/thum-cheng-cheong/who-moved-my-cheese.g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" t="2634" r="666" b="555"/>
          <a:stretch/>
        </p:blipFill>
        <p:spPr bwMode="auto">
          <a:xfrm>
            <a:off x="885700" y="1009403"/>
            <a:ext cx="7391400" cy="5347271"/>
          </a:xfrm>
          <a:prstGeom prst="roundRect">
            <a:avLst>
              <a:gd name="adj" fmla="val 59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59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Mind Maps (4)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" y="6504801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http://</a:t>
            </a:r>
            <a:r>
              <a:rPr lang="en-US" sz="1200" dirty="0" smtClean="0">
                <a:hlinkClick r:id="rId2"/>
              </a:rPr>
              <a:t>www.mind-mapping.co.uk/make-mind-map.htm</a:t>
            </a:r>
            <a:endParaRPr lang="en-US" sz="1200" dirty="0"/>
          </a:p>
        </p:txBody>
      </p:sp>
      <p:pic>
        <p:nvPicPr>
          <p:cNvPr id="7170" name="Picture 2" descr="http://www.mind-mapping.co.uk/_images/_Images/ADVICE-AND-INFORMATION/How-to-MindMap-imindmap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3086" y="1066800"/>
            <a:ext cx="8391337" cy="5257800"/>
          </a:xfrm>
          <a:prstGeom prst="roundRect">
            <a:avLst>
              <a:gd name="adj" fmla="val 59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52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Mind Maps (5)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" y="6504801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http://litemind.com/what-is-mind-mapping</a:t>
            </a:r>
            <a:r>
              <a:rPr lang="en-US" sz="1200" dirty="0" smtClean="0">
                <a:hlinkClick r:id="rId2"/>
              </a:rPr>
              <a:t>/</a:t>
            </a:r>
            <a:endParaRPr lang="en-US" sz="1200" dirty="0"/>
          </a:p>
        </p:txBody>
      </p:sp>
      <p:pic>
        <p:nvPicPr>
          <p:cNvPr id="6146" name="Picture 2" descr="http://litemind.com/wp-content/uploads/2007/08/laws-of-mind-mapping-mindm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80947"/>
            <a:ext cx="7307580" cy="5219700"/>
          </a:xfrm>
          <a:prstGeom prst="roundRect">
            <a:avLst>
              <a:gd name="adj" fmla="val 59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61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Mind Maps (6)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" y="6504801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http://patrec.cs.tu-dortmund.de/cms/en/home/Research/DAR</a:t>
            </a:r>
            <a:r>
              <a:rPr lang="en-US" sz="1200" dirty="0" smtClean="0">
                <a:hlinkClick r:id="rId2"/>
              </a:rPr>
              <a:t>/</a:t>
            </a:r>
            <a:endParaRPr lang="en-US" sz="1200" dirty="0"/>
          </a:p>
        </p:txBody>
      </p:sp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38355"/>
            <a:ext cx="7924800" cy="5313634"/>
          </a:xfrm>
          <a:prstGeom prst="roundRect">
            <a:avLst>
              <a:gd name="adj" fmla="val 944"/>
            </a:avLst>
          </a:prstGeom>
          <a:noFill/>
          <a:ln>
            <a:solidFill>
              <a:schemeClr val="accent4">
                <a:lumMod val="40000"/>
                <a:lumOff val="60000"/>
                <a:alpha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67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Mind Maps </a:t>
            </a:r>
            <a:r>
              <a:rPr lang="en-US" dirty="0" smtClean="0"/>
              <a:t>(7)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2050" name="Picture 2" descr="http://www.mindmapinspiration.com/wp-content/uploads/2009/05/dealing-with-a-negative-thought-mindmap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199" y="1066800"/>
            <a:ext cx="7403123" cy="5346700"/>
          </a:xfrm>
          <a:prstGeom prst="roundRect">
            <a:avLst>
              <a:gd name="adj" fmla="val 596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434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Mind Maps </a:t>
            </a:r>
            <a:r>
              <a:rPr lang="en-US" dirty="0" smtClean="0"/>
              <a:t>(8)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3074" name="Picture 2" descr="http://www.art-is-fun.com/image-files/mind-map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66800"/>
            <a:ext cx="6730492" cy="526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200" y="6504801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</a:t>
            </a:r>
            <a:r>
              <a:rPr lang="en-US" sz="1200" dirty="0" smtClean="0"/>
              <a:t>: </a:t>
            </a:r>
            <a:r>
              <a:rPr lang="en-US" sz="1200" dirty="0" smtClean="0">
                <a:hlinkClick r:id="rId3"/>
              </a:rPr>
              <a:t>http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www.art-is-fun.com/create-a-mind-map.html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7227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  <p:sp>
        <p:nvSpPr>
          <p:cNvPr id="7475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77136"/>
          </a:xfrm>
        </p:spPr>
        <p:txBody>
          <a:bodyPr/>
          <a:lstStyle/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The Power of Human Brain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Mind Mapping – Introduction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/>
              <a:t>Creating Mind </a:t>
            </a:r>
            <a:r>
              <a:rPr lang="en-US" dirty="0" smtClean="0"/>
              <a:t>Maps – Guidelines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Applications of Mind Mapping</a:t>
            </a:r>
          </a:p>
          <a:p>
            <a:pPr marL="449263" indent="-449263">
              <a:lnSpc>
                <a:spcPct val="100000"/>
              </a:lnSpc>
              <a:buFontTx/>
              <a:buAutoNum type="arabicPeriod"/>
              <a:defRPr/>
            </a:pPr>
            <a:r>
              <a:rPr lang="en-US" dirty="0" smtClean="0"/>
              <a:t>Resources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CDCA4730-CB02-4C7F-8500-E1FECC2B187B}" type="slidenum">
              <a:rPr lang="en-US" smtClean="0"/>
              <a:t>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365" y="3616003"/>
            <a:ext cx="5033235" cy="2860997"/>
          </a:xfrm>
          <a:prstGeom prst="roundRect">
            <a:avLst>
              <a:gd name="adj" fmla="val 1018"/>
            </a:avLst>
          </a:prstGeom>
        </p:spPr>
      </p:pic>
    </p:spTree>
    <p:extLst>
      <p:ext uri="{BB962C8B-B14F-4D97-AF65-F5344CB8AC3E}">
        <p14:creationId xmlns:p14="http://schemas.microsoft.com/office/powerpoint/2010/main" val="180395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Mind Maps (9)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200" y="6504801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Source: Svetlin Nakov @ Telerik Software Academy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88" y="969713"/>
            <a:ext cx="7453212" cy="5410199"/>
          </a:xfrm>
          <a:prstGeom prst="roundRect">
            <a:avLst>
              <a:gd name="adj" fmla="val 596"/>
            </a:avLst>
          </a:prstGeom>
        </p:spPr>
      </p:pic>
    </p:spTree>
    <p:extLst>
      <p:ext uri="{BB962C8B-B14F-4D97-AF65-F5344CB8AC3E}">
        <p14:creationId xmlns:p14="http://schemas.microsoft.com/office/powerpoint/2010/main" val="253991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Mind Maps </a:t>
            </a:r>
            <a:r>
              <a:rPr lang="en-US" dirty="0" smtClean="0"/>
              <a:t>(10)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1804" y="1490804"/>
            <a:ext cx="8142705" cy="4595388"/>
          </a:xfrm>
          <a:prstGeom prst="roundRect">
            <a:avLst>
              <a:gd name="adj" fmla="val 1136"/>
            </a:avLst>
          </a:prstGeom>
        </p:spPr>
      </p:pic>
    </p:spTree>
    <p:extLst>
      <p:ext uri="{BB962C8B-B14F-4D97-AF65-F5344CB8AC3E}">
        <p14:creationId xmlns:p14="http://schemas.microsoft.com/office/powerpoint/2010/main" val="1514899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Mind Maps (</a:t>
            </a:r>
            <a:r>
              <a:rPr lang="en-US" dirty="0" smtClean="0"/>
              <a:t>11)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0200"/>
            <a:ext cx="8043333" cy="4572000"/>
          </a:xfrm>
          <a:prstGeom prst="roundRect">
            <a:avLst>
              <a:gd name="adj" fmla="val 1018"/>
            </a:avLst>
          </a:prstGeom>
        </p:spPr>
      </p:pic>
    </p:spTree>
    <p:extLst>
      <p:ext uri="{BB962C8B-B14F-4D97-AF65-F5344CB8AC3E}">
        <p14:creationId xmlns:p14="http://schemas.microsoft.com/office/powerpoint/2010/main" val="154937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Mind Maps (</a:t>
            </a:r>
            <a:r>
              <a:rPr lang="en-US" dirty="0" smtClean="0"/>
              <a:t>12)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026" name="Picture 2" descr="C:\NAKOV\Knowledge-Sharing-and-Team-Working\Lectures\Human-Design-p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1082377"/>
            <a:ext cx="7112000" cy="5139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901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Mind Maps (</a:t>
            </a:r>
            <a:r>
              <a:rPr lang="en-US" dirty="0" smtClean="0"/>
              <a:t>13)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2050" name="Picture 2" descr="C:\NAKOV\Knowledge-Sharing-and-Team-Working\Lectures\Human-Desing-p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31" y="1295400"/>
            <a:ext cx="7986169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931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Mind Maps (</a:t>
            </a:r>
            <a:r>
              <a:rPr lang="en-US" dirty="0" smtClean="0"/>
              <a:t>14)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3074" name="Picture 2" descr="C:\NAKOV\Knowledge-Sharing-and-Team-Working\Lectures\Human-Design-p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087292" cy="473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931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191000" y="685801"/>
            <a:ext cx="4343400" cy="1676400"/>
          </a:xfrm>
        </p:spPr>
        <p:txBody>
          <a:bodyPr/>
          <a:lstStyle/>
          <a:p>
            <a:r>
              <a:rPr lang="en-US" dirty="0" smtClean="0"/>
              <a:t>Creating</a:t>
            </a:r>
            <a:br>
              <a:rPr lang="en-US" dirty="0" smtClean="0"/>
            </a:br>
            <a:r>
              <a:rPr lang="en-US" dirty="0" smtClean="0"/>
              <a:t>Mind Maps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191000" y="2514600"/>
            <a:ext cx="4343400" cy="569120"/>
          </a:xfrm>
        </p:spPr>
        <p:txBody>
          <a:bodyPr/>
          <a:lstStyle/>
          <a:p>
            <a:r>
              <a:rPr lang="en-US" dirty="0" smtClean="0"/>
              <a:t>Practical Guidelines</a:t>
            </a:r>
            <a:endParaRPr lang="en-US" dirty="0"/>
          </a:p>
        </p:txBody>
      </p:sp>
      <p:pic>
        <p:nvPicPr>
          <p:cNvPr id="8194" name="Picture 2" descr="http://farm8.staticflickr.com/7091/7181465220_ff9186510c_o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1050" y="1143001"/>
            <a:ext cx="2803506" cy="49840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196" name="Picture 4" descr="http://farm6.staticflickr.com/5231/7181459724_5dff62b3d7_o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15883" y="3487010"/>
            <a:ext cx="3889917" cy="2761390"/>
          </a:xfrm>
          <a:prstGeom prst="round2DiagRect">
            <a:avLst>
              <a:gd name="adj1" fmla="val 16667"/>
              <a:gd name="adj2" fmla="val 0"/>
            </a:avLst>
          </a:prstGeom>
          <a:ln w="1905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26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Mind Maps: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336" y="1374456"/>
            <a:ext cx="8291868" cy="4716708"/>
          </a:xfrm>
          <a:prstGeom prst="roundRect">
            <a:avLst>
              <a:gd name="adj" fmla="val 744"/>
            </a:avLst>
          </a:prstGeom>
        </p:spPr>
      </p:pic>
      <p:sp>
        <p:nvSpPr>
          <p:cNvPr id="8" name="Rectangle 7"/>
          <p:cNvSpPr/>
          <p:nvPr/>
        </p:nvSpPr>
        <p:spPr>
          <a:xfrm>
            <a:off x="76200" y="6504801"/>
            <a:ext cx="838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buzan.com.au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4793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Mind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your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purpose</a:t>
            </a:r>
            <a:r>
              <a:rPr lang="en-US" dirty="0" smtClean="0"/>
              <a:t> / goal, e.g.</a:t>
            </a:r>
          </a:p>
          <a:p>
            <a:pPr lvl="1"/>
            <a:r>
              <a:rPr lang="en-US" dirty="0" smtClean="0"/>
              <a:t>Plan your trip to France</a:t>
            </a:r>
          </a:p>
          <a:p>
            <a:pPr lvl="1"/>
            <a:r>
              <a:rPr lang="en-US" dirty="0" smtClean="0"/>
              <a:t>Create the structure of your web site</a:t>
            </a:r>
          </a:p>
          <a:p>
            <a:pPr lvl="1"/>
            <a:r>
              <a:rPr lang="en-US" dirty="0" smtClean="0"/>
              <a:t>Describe what is a "software engineer"</a:t>
            </a:r>
          </a:p>
          <a:p>
            <a:r>
              <a:rPr lang="en-US" dirty="0" smtClean="0"/>
              <a:t>Take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blank sheet of paper </a:t>
            </a:r>
            <a:r>
              <a:rPr lang="en-US" dirty="0" smtClean="0"/>
              <a:t>(A4 or bigger)</a:t>
            </a:r>
          </a:p>
          <a:p>
            <a:pPr lvl="1"/>
            <a:r>
              <a:rPr lang="en-US" dirty="0" smtClean="0"/>
              <a:t>Always use landscape orientation</a:t>
            </a:r>
          </a:p>
          <a:p>
            <a:r>
              <a:rPr lang="en-US" dirty="0" smtClean="0"/>
              <a:t>Put your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central concept </a:t>
            </a:r>
            <a:r>
              <a:rPr lang="en-US" dirty="0" smtClean="0"/>
              <a:t>(idea)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 the center</a:t>
            </a:r>
          </a:p>
          <a:p>
            <a:pPr lvl="1"/>
            <a:r>
              <a:rPr lang="en-US" dirty="0" smtClean="0"/>
              <a:t>Sketch an image / photo of your central idea</a:t>
            </a:r>
          </a:p>
          <a:p>
            <a:pPr lvl="1"/>
            <a:r>
              <a:rPr lang="en-US" dirty="0"/>
              <a:t>A picture is worth a 1000 </a:t>
            </a:r>
            <a:r>
              <a:rPr lang="en-US" dirty="0" smtClean="0"/>
              <a:t>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77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/>
              <a:t>Mind </a:t>
            </a:r>
            <a:r>
              <a:rPr lang="en-US" smtClean="0"/>
              <a:t>Maps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your main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branches</a:t>
            </a:r>
          </a:p>
          <a:p>
            <a:pPr lvl="1"/>
            <a:r>
              <a:rPr lang="en-US" dirty="0" smtClean="0"/>
              <a:t>A separate branch for each association</a:t>
            </a:r>
          </a:p>
          <a:p>
            <a:pPr lvl="1"/>
            <a:r>
              <a:rPr lang="en-US" dirty="0" smtClean="0"/>
              <a:t>Put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keyword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image</a:t>
            </a:r>
            <a:r>
              <a:rPr lang="en-US" dirty="0" smtClean="0"/>
              <a:t> at each branch</a:t>
            </a:r>
          </a:p>
          <a:p>
            <a:r>
              <a:rPr lang="en-US" dirty="0"/>
              <a:t>Create your sub-branches</a:t>
            </a:r>
          </a:p>
          <a:p>
            <a:pPr lvl="1"/>
            <a:r>
              <a:rPr lang="en-US" dirty="0"/>
              <a:t>Bigger branches use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thicker</a:t>
            </a:r>
            <a:r>
              <a:rPr lang="en-US" dirty="0"/>
              <a:t> lines</a:t>
            </a:r>
          </a:p>
          <a:p>
            <a:r>
              <a:rPr lang="en-US" dirty="0" smtClean="0"/>
              <a:t>Use different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colors</a:t>
            </a:r>
            <a:r>
              <a:rPr lang="en-US" dirty="0" smtClean="0"/>
              <a:t> for each branch</a:t>
            </a:r>
          </a:p>
          <a:p>
            <a:pPr lvl="1"/>
            <a:r>
              <a:rPr lang="en-US" dirty="0" smtClean="0"/>
              <a:t>At least 3 colors for emphasis</a:t>
            </a:r>
            <a:r>
              <a:rPr lang="en-US" dirty="0"/>
              <a:t>, structure, </a:t>
            </a:r>
            <a:r>
              <a:rPr lang="en-US" dirty="0" smtClean="0"/>
              <a:t>texture</a:t>
            </a:r>
            <a:r>
              <a:rPr lang="en-US" dirty="0"/>
              <a:t>, and </a:t>
            </a:r>
            <a:r>
              <a:rPr lang="en-US" dirty="0" smtClean="0"/>
              <a:t>creativity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curved</a:t>
            </a:r>
            <a:r>
              <a:rPr lang="en-US" dirty="0" smtClean="0"/>
              <a:t> (organic lines)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002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5105400"/>
            <a:ext cx="7924800" cy="685800"/>
          </a:xfrm>
        </p:spPr>
        <p:txBody>
          <a:bodyPr/>
          <a:lstStyle/>
          <a:p>
            <a:r>
              <a:rPr lang="en-US" dirty="0" smtClean="0"/>
              <a:t>The Power of Human Brain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5907880"/>
            <a:ext cx="7924800" cy="569120"/>
          </a:xfrm>
        </p:spPr>
        <p:txBody>
          <a:bodyPr/>
          <a:lstStyle/>
          <a:p>
            <a:r>
              <a:rPr lang="en-US" dirty="0" smtClean="0"/>
              <a:t>The Left and Right Hemisphere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45" y="533400"/>
            <a:ext cx="4188110" cy="422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1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Mind </a:t>
            </a:r>
            <a:r>
              <a:rPr lang="en-US" dirty="0" smtClean="0"/>
              <a:t>Maps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single keyword </a:t>
            </a:r>
            <a:r>
              <a:rPr lang="en-US" dirty="0" smtClean="0"/>
              <a:t>per branch</a:t>
            </a:r>
          </a:p>
          <a:p>
            <a:pPr lvl="1"/>
            <a:r>
              <a:rPr lang="en-US" dirty="0" smtClean="0"/>
              <a:t>Two words </a:t>
            </a:r>
            <a:r>
              <a:rPr lang="en-US" dirty="0" smtClean="0">
                <a:sym typeface="Wingdings" panose="05000000000000000000" pitchFamily="2" charset="2"/>
              </a:rPr>
              <a:t> branch + sub-branch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Phrases  put into a box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images</a:t>
            </a:r>
            <a:r>
              <a:rPr lang="en-US" dirty="0" smtClean="0">
                <a:sym typeface="Wingdings" panose="05000000000000000000" pitchFamily="2" charset="2"/>
              </a:rPr>
              <a:t> /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symbols</a:t>
            </a:r>
            <a:r>
              <a:rPr lang="en-US" dirty="0" smtClean="0">
                <a:sym typeface="Wingdings" panose="05000000000000000000" pitchFamily="2" charset="2"/>
              </a:rPr>
              <a:t> wherever it is possible</a:t>
            </a:r>
          </a:p>
          <a:p>
            <a:pPr lvl="1"/>
            <a:r>
              <a:rPr lang="en-US" dirty="0"/>
              <a:t>A picture is worth a 1000 </a:t>
            </a:r>
            <a:r>
              <a:rPr lang="en-US" dirty="0" smtClean="0"/>
              <a:t>words</a:t>
            </a:r>
          </a:p>
          <a:p>
            <a:r>
              <a:rPr lang="en-US" dirty="0" smtClean="0"/>
              <a:t>Prefer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uppercase</a:t>
            </a:r>
            <a:r>
              <a:rPr lang="en-US" dirty="0" smtClean="0"/>
              <a:t> letters</a:t>
            </a:r>
          </a:p>
          <a:p>
            <a:pPr lvl="1"/>
            <a:r>
              <a:rPr lang="en-US" dirty="0" smtClean="0"/>
              <a:t>Easier to read and remember</a:t>
            </a:r>
          </a:p>
          <a:p>
            <a:r>
              <a:rPr lang="en-US" dirty="0" smtClean="0"/>
              <a:t>Develop your personal style for mind maps</a:t>
            </a:r>
          </a:p>
          <a:p>
            <a:pPr lvl="1"/>
            <a:r>
              <a:rPr lang="en-US" dirty="0" smtClean="0"/>
              <a:t>Start from the basic rules and adapt them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05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3276600"/>
            <a:ext cx="5943600" cy="685800"/>
          </a:xfrm>
        </p:spPr>
        <p:txBody>
          <a:bodyPr/>
          <a:lstStyle/>
          <a:p>
            <a:r>
              <a:rPr lang="en-US" dirty="0" smtClean="0"/>
              <a:t>Time for Exercises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307680"/>
            <a:ext cx="7924800" cy="2093120"/>
          </a:xfrm>
        </p:spPr>
        <p:txBody>
          <a:bodyPr anchor="t" anchorCtr="0"/>
          <a:lstStyle/>
          <a:p>
            <a:pPr marL="273050" indent="-273050" algn="l">
              <a:buFont typeface="+mj-lt"/>
              <a:buAutoNum type="arabicPeriod"/>
            </a:pPr>
            <a:r>
              <a:rPr lang="en-US" dirty="0" smtClean="0"/>
              <a:t>Create a mind map of your future in the academy</a:t>
            </a:r>
          </a:p>
          <a:p>
            <a:pPr marL="273050" indent="-273050" algn="l">
              <a:buFont typeface="+mj-lt"/>
              <a:buAutoNum type="arabicPeriod"/>
            </a:pPr>
            <a:r>
              <a:rPr lang="en-US" dirty="0" smtClean="0"/>
              <a:t>Mind map the software engineering profession</a:t>
            </a:r>
          </a:p>
          <a:p>
            <a:pPr marL="273050" indent="-273050" algn="l">
              <a:buFont typeface="+mj-lt"/>
              <a:buAutoNum type="arabicPeriod"/>
            </a:pPr>
            <a:r>
              <a:rPr lang="en-US" dirty="0" smtClean="0"/>
              <a:t>Mind map what you have learned today</a:t>
            </a:r>
          </a:p>
          <a:p>
            <a:pPr marL="273050" indent="-273050" algn="l">
              <a:buFont typeface="+mj-lt"/>
              <a:buAutoNum type="arabicPeriod"/>
            </a:pPr>
            <a:r>
              <a:rPr lang="en-US" dirty="0" smtClean="0"/>
              <a:t>Mind map something else (by choice)</a:t>
            </a:r>
            <a:endParaRPr lang="en-US" dirty="0"/>
          </a:p>
        </p:txBody>
      </p:sp>
      <p:pic>
        <p:nvPicPr>
          <p:cNvPr id="1026" name="Picture 2" descr="http://farm8.static.flickr.com/7216/7181459340_44ee17742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43450" y="552737"/>
            <a:ext cx="3467100" cy="2370666"/>
          </a:xfrm>
          <a:prstGeom prst="snip2Diag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arm8.static.flickr.com/7225/7181461352_b7fba8754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00" y="1219200"/>
            <a:ext cx="2272271" cy="1704203"/>
          </a:xfrm>
          <a:prstGeom prst="snip2Diag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arm8.static.flickr.com/7237/7181458002_9d070b804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95500" y="817057"/>
            <a:ext cx="1713963" cy="2114263"/>
          </a:xfrm>
          <a:prstGeom prst="snip2Diag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94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r>
              <a:rPr lang="en-US" dirty="0" smtClean="0"/>
              <a:t>Application of Mind Maps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2174080"/>
            <a:ext cx="7924800" cy="569120"/>
          </a:xfrm>
        </p:spPr>
        <p:txBody>
          <a:bodyPr/>
          <a:lstStyle/>
          <a:p>
            <a:r>
              <a:rPr lang="en-US" dirty="0" smtClean="0"/>
              <a:t>Why Do We Need Mind Mapping?</a:t>
            </a:r>
            <a:endParaRPr lang="en-US" dirty="0"/>
          </a:p>
        </p:txBody>
      </p:sp>
      <p:pic>
        <p:nvPicPr>
          <p:cNvPr id="4098" name="Picture 2" descr="https://encrypted-tbn3.gstatic.com/images?q=tbn:ANd9GcQwNzj8jEYxQ4KJykNaGpnPYQc3M5f9_rPRvpoABwY3l8B-ItZ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4" y="3114672"/>
            <a:ext cx="5810252" cy="290512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67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Mind </a:t>
            </a:r>
            <a:r>
              <a:rPr lang="en-US" dirty="0"/>
              <a:t>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 mapping </a:t>
            </a:r>
            <a:r>
              <a:rPr lang="en-US" dirty="0"/>
              <a:t>helps us?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Taking notes</a:t>
            </a:r>
          </a:p>
          <a:p>
            <a:pPr lvl="2"/>
            <a:r>
              <a:rPr lang="en-US" dirty="0" smtClean="0"/>
              <a:t>In class when listening a lesson</a:t>
            </a:r>
          </a:p>
          <a:p>
            <a:pPr lvl="2"/>
            <a:r>
              <a:rPr lang="en-US" dirty="0" smtClean="0"/>
              <a:t>In a meeting at work</a:t>
            </a:r>
          </a:p>
          <a:p>
            <a:pPr lvl="1"/>
            <a:r>
              <a:rPr lang="en-US" dirty="0" smtClean="0"/>
              <a:t>When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reading a book</a:t>
            </a:r>
          </a:p>
          <a:p>
            <a:pPr lvl="2"/>
            <a:r>
              <a:rPr lang="en-US" dirty="0" smtClean="0"/>
              <a:t>C</a:t>
            </a:r>
            <a:r>
              <a:rPr lang="en-US" dirty="0" smtClean="0">
                <a:sym typeface="Wingdings" panose="05000000000000000000" pitchFamily="2" charset="2"/>
              </a:rPr>
              <a:t>reate a map of the book for better recall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Improved memory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Create a map of what you want to remember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Mapped content is easier to understand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8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Applications of Mind Mapping (2)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 mapping </a:t>
            </a:r>
            <a:r>
              <a:rPr lang="en-US" dirty="0"/>
              <a:t>helps us?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Planning something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Organize your ideas into a mind map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Brainstorming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Your idea is unclear?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Try mind-mapping it</a:t>
            </a:r>
            <a:r>
              <a:rPr lang="en-US" dirty="0" smtClean="0">
                <a:sym typeface="Wingdings" panose="05000000000000000000" pitchFamily="2" charset="2"/>
              </a:rPr>
              <a:t>!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Put everything on a sheet of paper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Creating a presentation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Put </a:t>
            </a:r>
            <a:r>
              <a:rPr lang="en-US" dirty="0">
                <a:sym typeface="Wingdings" panose="05000000000000000000" pitchFamily="2" charset="2"/>
              </a:rPr>
              <a:t>your ideas into a mind map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07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90600" y="1524000"/>
            <a:ext cx="3962400" cy="685800"/>
          </a:xfrm>
        </p:spPr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90600" y="2250279"/>
            <a:ext cx="3962400" cy="569120"/>
          </a:xfrm>
        </p:spPr>
        <p:txBody>
          <a:bodyPr/>
          <a:lstStyle/>
          <a:p>
            <a:r>
              <a:rPr lang="en-US" dirty="0" smtClean="0"/>
              <a:t>Books, Software</a:t>
            </a:r>
            <a:r>
              <a:rPr lang="en-US" smtClean="0"/>
              <a:t>, Etc.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963" y="533400"/>
            <a:ext cx="3118226" cy="3122162"/>
          </a:xfrm>
          <a:prstGeom prst="rect">
            <a:avLst/>
          </a:prstGeom>
        </p:spPr>
      </p:pic>
      <p:pic>
        <p:nvPicPr>
          <p:cNvPr id="8" name="Picture 4" descr="http://htmlimg1.scribdassets.com/912ry1220wiaxyq/images/1-ec4ba135b0.jp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600" y="3941021"/>
            <a:ext cx="1600199" cy="2383579"/>
          </a:xfrm>
          <a:prstGeom prst="roundRect">
            <a:avLst>
              <a:gd name="adj" fmla="val 906"/>
            </a:avLst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asme.org/wwwasmeorg/media/ASMEMedia/Groups/ASME-pencils_small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8032" flipH="1">
            <a:off x="2435977" y="3673152"/>
            <a:ext cx="2624421" cy="273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941021"/>
            <a:ext cx="3702536" cy="25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0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Mind Map 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209800" y="1306286"/>
            <a:ext cx="6629400" cy="198120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Mind Map Book:</a:t>
            </a:r>
            <a:r>
              <a:rPr lang="en-US" sz="2400" b="0" dirty="0"/>
              <a:t> How to Use Radiant Thinking to Maximize Your Brain's Untapped </a:t>
            </a:r>
            <a:r>
              <a:rPr lang="en-US" sz="2400" b="0" dirty="0" smtClean="0"/>
              <a:t>Potential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by </a:t>
            </a:r>
            <a:r>
              <a:rPr lang="en-US" sz="2400" dirty="0"/>
              <a:t>Tony Buzan and Barry Buzan</a:t>
            </a:r>
            <a:br>
              <a:rPr lang="en-US" sz="2400" dirty="0"/>
            </a:br>
            <a:r>
              <a:rPr lang="en-US" sz="2400" dirty="0"/>
              <a:t>Dutton Adult,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1994</a:t>
            </a:r>
            <a:r>
              <a:rPr lang="bg-BG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bg-BG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/>
              <a:t>ISBN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9780525939047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09800" y="4212770"/>
            <a:ext cx="6400800" cy="1807030"/>
          </a:xfrm>
          <a:prstGeom prst="rect">
            <a:avLst/>
          </a:prstGeom>
        </p:spPr>
        <p:txBody>
          <a:bodyPr/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g-BG" sz="2400" dirty="0" smtClean="0"/>
              <a:t>Твоят ум може всичко</a:t>
            </a:r>
            <a:endParaRPr lang="en-US" sz="2400" dirty="0" smtClean="0"/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bg-BG" sz="2400" noProof="1" smtClean="0"/>
              <a:t>Тони Бюзан и Бари Бюзан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bg-BG" sz="2400" noProof="1" smtClean="0"/>
              <a:t>Софтпрес</a:t>
            </a:r>
            <a:r>
              <a:rPr lang="en-US" sz="2400" dirty="0" smtClean="0"/>
              <a:t>, </a:t>
            </a:r>
            <a:r>
              <a:rPr lang="bg-BG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2010</a:t>
            </a:r>
            <a:br>
              <a:rPr lang="bg-BG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/>
              <a:t>ISBN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978-954-685-814-6</a:t>
            </a:r>
          </a:p>
        </p:txBody>
      </p:sp>
      <p:pic>
        <p:nvPicPr>
          <p:cNvPr id="17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21179"/>
            <a:ext cx="1531986" cy="217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i4.helikon.bg/products/4075/15/154075/7280159_b.jpg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 bwMode="auto">
          <a:xfrm>
            <a:off x="533400" y="3886200"/>
            <a:ext cx="1531985" cy="223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oks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478018"/>
            <a:ext cx="2551182" cy="255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85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 Mapping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iMindMap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Tony Buzan' s original mind mapping software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Commercial product, has free limited version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hlinkClick r:id="rId2"/>
              </a:rPr>
              <a:t>www.thinkbuzan.com/iMindMap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505200"/>
            <a:ext cx="5642659" cy="2971800"/>
          </a:xfrm>
          <a:prstGeom prst="roundRect">
            <a:avLst>
              <a:gd name="adj" fmla="val 1667"/>
            </a:avLst>
          </a:prstGeom>
        </p:spPr>
      </p:pic>
    </p:spTree>
    <p:extLst>
      <p:ext uri="{BB962C8B-B14F-4D97-AF65-F5344CB8AC3E}">
        <p14:creationId xmlns:p14="http://schemas.microsoft.com/office/powerpoint/2010/main" val="84104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 Mapping Software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iMindMap Cloud</a:t>
            </a:r>
          </a:p>
          <a:p>
            <a:pPr lvl="1"/>
            <a:r>
              <a:rPr lang="en-US" dirty="0" smtClean="0"/>
              <a:t>Cloud-based version of iMindMap</a:t>
            </a:r>
          </a:p>
          <a:p>
            <a:pPr lvl="1"/>
            <a:r>
              <a:rPr lang="en-US" dirty="0" smtClean="0">
                <a:hlinkClick r:id="rId2"/>
              </a:rPr>
              <a:t>https://app.imindmap.com</a:t>
            </a:r>
            <a:endParaRPr lang="en-US" dirty="0" smtClean="0">
              <a:hlinkClick r:id="rId3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971800"/>
            <a:ext cx="6227089" cy="3499624"/>
          </a:xfrm>
          <a:prstGeom prst="roundRect">
            <a:avLst>
              <a:gd name="adj" fmla="val 1101"/>
            </a:avLst>
          </a:prstGeom>
        </p:spPr>
      </p:pic>
    </p:spTree>
    <p:extLst>
      <p:ext uri="{BB962C8B-B14F-4D97-AF65-F5344CB8AC3E}">
        <p14:creationId xmlns:p14="http://schemas.microsoft.com/office/powerpoint/2010/main" val="267579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 Mapping Software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FreePlane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Open-source mind mapping tool</a:t>
            </a:r>
          </a:p>
          <a:p>
            <a:pPr lvl="1">
              <a:lnSpc>
                <a:spcPct val="95000"/>
              </a:lnSpc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freeplane.sourceforge.net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2829054"/>
            <a:ext cx="5181600" cy="3647946"/>
          </a:xfrm>
          <a:prstGeom prst="roundRect">
            <a:avLst>
              <a:gd name="adj" fmla="val 1457"/>
            </a:avLst>
          </a:prstGeom>
        </p:spPr>
      </p:pic>
    </p:spTree>
    <p:extLst>
      <p:ext uri="{BB962C8B-B14F-4D97-AF65-F5344CB8AC3E}">
        <p14:creationId xmlns:p14="http://schemas.microsoft.com/office/powerpoint/2010/main" val="104818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Power of Human Brain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r>
              <a:rPr lang="en-US" dirty="0" smtClean="0"/>
              <a:t>The human brain has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~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100 billion neurons</a:t>
            </a:r>
          </a:p>
          <a:p>
            <a:pPr lvl="1"/>
            <a:r>
              <a:rPr lang="en-US" dirty="0" smtClean="0"/>
              <a:t>Each connected to 7 000 other neurons</a:t>
            </a:r>
          </a:p>
          <a:p>
            <a:pPr lvl="1"/>
            <a:r>
              <a:rPr lang="en-US" dirty="0" smtClean="0"/>
              <a:t>Totally 100 </a:t>
            </a:r>
            <a:r>
              <a:rPr lang="en-US" dirty="0"/>
              <a:t>trillion (10</a:t>
            </a:r>
            <a:r>
              <a:rPr lang="en-US" baseline="30000" dirty="0"/>
              <a:t>14</a:t>
            </a:r>
            <a:r>
              <a:rPr lang="en-US" dirty="0"/>
              <a:t>) synapses</a:t>
            </a:r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Basic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brain functions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Information </a:t>
            </a:r>
            <a:r>
              <a:rPr lang="en-US" dirty="0"/>
              <a:t>processing</a:t>
            </a:r>
          </a:p>
          <a:p>
            <a:pPr lvl="1"/>
            <a:r>
              <a:rPr lang="en-US" dirty="0" smtClean="0"/>
              <a:t>Perception</a:t>
            </a:r>
            <a:endParaRPr lang="en-US" dirty="0"/>
          </a:p>
          <a:p>
            <a:pPr lvl="1"/>
            <a:r>
              <a:rPr lang="en-US" dirty="0" smtClean="0"/>
              <a:t>Motor </a:t>
            </a:r>
            <a:r>
              <a:rPr lang="en-US" dirty="0"/>
              <a:t>control</a:t>
            </a:r>
          </a:p>
          <a:p>
            <a:pPr lvl="1"/>
            <a:r>
              <a:rPr lang="en-US" dirty="0" smtClean="0"/>
              <a:t>Arousal (sleep / wake)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252" y="6474023"/>
            <a:ext cx="7972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Sources: </a:t>
            </a:r>
            <a:r>
              <a:rPr lang="en-US" sz="1200" dirty="0" smtClean="0">
                <a:hlinkClick r:id="rId2"/>
              </a:rPr>
              <a:t>http://en.wikipedia.org/wiki/Neuron</a:t>
            </a:r>
            <a:r>
              <a:rPr lang="en-US" sz="1200" dirty="0"/>
              <a:t>, </a:t>
            </a:r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en.wikipedia.org/wiki/Brain#Functions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5562600" y="3657600"/>
            <a:ext cx="3276600" cy="2823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238" lvl="1" indent="-27305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</a:pPr>
            <a:r>
              <a:rPr lang="en-US" sz="30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Homeostasis</a:t>
            </a:r>
          </a:p>
          <a:p>
            <a:pPr marL="630238" lvl="1" indent="-27305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</a:pPr>
            <a:r>
              <a:rPr lang="en-US" sz="30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Motivation &amp; instincts</a:t>
            </a:r>
            <a:endParaRPr lang="en-US" sz="30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  <a:p>
            <a:pPr marL="630238" lvl="1" indent="-273050" eaLnBrk="0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</a:pPr>
            <a:r>
              <a:rPr lang="en-US" sz="30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Learning and memory</a:t>
            </a:r>
          </a:p>
        </p:txBody>
      </p:sp>
    </p:spTree>
    <p:extLst>
      <p:ext uri="{BB962C8B-B14F-4D97-AF65-F5344CB8AC3E}">
        <p14:creationId xmlns:p14="http://schemas.microsoft.com/office/powerpoint/2010/main" val="153246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288" y="185056"/>
            <a:ext cx="7086600" cy="838200"/>
          </a:xfrm>
        </p:spPr>
        <p:txBody>
          <a:bodyPr/>
          <a:lstStyle/>
          <a:p>
            <a:r>
              <a:rPr lang="en-US" dirty="0">
                <a:solidFill>
                  <a:srgbClr val="D4FF5B"/>
                </a:solidFill>
              </a:rPr>
              <a:t>Mind Mapping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115980" y="6400800"/>
            <a:ext cx="2909707" cy="369332"/>
          </a:xfrm>
        </p:spPr>
        <p:txBody>
          <a:bodyPr/>
          <a:lstStyle/>
          <a:p>
            <a:r>
              <a:rPr lang="en-US" dirty="0">
                <a:hlinkClick r:id="rId2"/>
              </a:rPr>
              <a:t>http://academy.telerik.com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41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 marL="355600" indent="-355600">
              <a:buFont typeface="+mj-lt"/>
              <a:buAutoNum type="arabicPeriod"/>
              <a:tabLst/>
            </a:pPr>
            <a:r>
              <a:rPr lang="en-US" sz="2800" dirty="0" smtClean="0"/>
              <a:t>Work in teams of </a:t>
            </a:r>
            <a:r>
              <a:rPr lang="bg-BG" sz="2800" dirty="0"/>
              <a:t>5</a:t>
            </a:r>
            <a:r>
              <a:rPr lang="en-US" sz="2800" dirty="0" smtClean="0"/>
              <a:t>-10 persons:</a:t>
            </a:r>
          </a:p>
          <a:p>
            <a:pPr marL="628650" lvl="1" indent="-280988"/>
            <a:r>
              <a:rPr lang="en-US" sz="2600" dirty="0" smtClean="0"/>
              <a:t>Create a mind map of the Intro C# book (in brief) or a mind map of some chapter of the C# book. Use English!</a:t>
            </a:r>
          </a:p>
          <a:p>
            <a:pPr marL="628650" lvl="1" indent="-280988"/>
            <a:r>
              <a:rPr lang="en-US" sz="2600" dirty="0" smtClean="0"/>
              <a:t>The teams, team members and projects are given in the Telerik Academy’s student's system: </a:t>
            </a:r>
            <a:r>
              <a:rPr lang="en-US" sz="2600" dirty="0" smtClean="0">
                <a:hlinkClick r:id="rId2"/>
              </a:rPr>
              <a:t>http://telerikacademy.com/Courses/Courses/Details/22</a:t>
            </a:r>
            <a:endParaRPr lang="en-US" sz="2600" dirty="0" smtClean="0"/>
          </a:p>
          <a:p>
            <a:pPr marL="628650" lvl="1" indent="-280988"/>
            <a:r>
              <a:rPr lang="en-US" sz="2600" dirty="0" smtClean="0"/>
              <a:t>Upload your team work as archive of images or PDF file (each team member uploads the same file)</a:t>
            </a:r>
          </a:p>
          <a:p>
            <a:pPr marL="628650" lvl="1" indent="-280988"/>
            <a:r>
              <a:rPr lang="en-US" sz="2600" dirty="0" smtClean="0"/>
              <a:t>You may use paper-based mind maps (scanned images) or mind maps crated in some software</a:t>
            </a:r>
          </a:p>
          <a:p>
            <a:pPr marL="628650" lvl="1" indent="-280988"/>
            <a:r>
              <a:rPr lang="en-US" sz="2600" dirty="0" smtClean="0"/>
              <a:t>The teams that collect and combine all mind maps should create a web site and upload it as archive of files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12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dirty="0" smtClean="0"/>
              <a:t>“C# Programming 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0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Human Brain: Two Hemispheres</a:t>
            </a:r>
            <a:endParaRPr lang="en-US" sz="3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2" name="Picture 4" descr="http://www.grammarmindmaps.com/wp-content/uploads/2011/04/Left_brain_right_brai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8" b="-1188"/>
          <a:stretch/>
        </p:blipFill>
        <p:spPr bwMode="auto">
          <a:xfrm>
            <a:off x="1143000" y="1095500"/>
            <a:ext cx="6847114" cy="5181600"/>
          </a:xfrm>
          <a:prstGeom prst="roundRect">
            <a:avLst>
              <a:gd name="adj" fmla="val 940"/>
            </a:avLst>
          </a:prstGeom>
          <a:solidFill>
            <a:srgbClr val="FFFFFF"/>
          </a:solidFill>
        </p:spPr>
      </p:pic>
      <p:sp>
        <p:nvSpPr>
          <p:cNvPr id="7" name="Rectangle 6"/>
          <p:cNvSpPr/>
          <p:nvPr/>
        </p:nvSpPr>
        <p:spPr>
          <a:xfrm>
            <a:off x="91044" y="6477000"/>
            <a:ext cx="49381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http</a:t>
            </a:r>
            <a:r>
              <a:rPr lang="en-US" sz="1200">
                <a:hlinkClick r:id="rId3"/>
              </a:rPr>
              <a:t>://</a:t>
            </a:r>
            <a:r>
              <a:rPr lang="en-US" sz="1200" smtClean="0">
                <a:hlinkClick r:id="rId3"/>
              </a:rPr>
              <a:t>www.grammarmindmaps.com/about-mind-maps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796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Left and Right Brain United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true power of the brain comes when</a:t>
            </a:r>
          </a:p>
          <a:p>
            <a:pPr lvl="1"/>
            <a:r>
              <a:rPr lang="en-US" dirty="0" smtClean="0"/>
              <a:t>The left and the right hemispheres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combined to work together</a:t>
            </a:r>
          </a:p>
          <a:p>
            <a:pPr lvl="1"/>
            <a:r>
              <a:rPr lang="en-US" dirty="0" smtClean="0"/>
              <a:t>The mind functions many times better</a:t>
            </a:r>
          </a:p>
          <a:p>
            <a:r>
              <a:rPr lang="en-US" dirty="0" smtClean="0"/>
              <a:t>How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unite the left and right brain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Use numbers and colors together</a:t>
            </a:r>
          </a:p>
          <a:p>
            <a:pPr lvl="1"/>
            <a:r>
              <a:rPr lang="en-US" dirty="0" smtClean="0"/>
              <a:t>Use logic and imagination together</a:t>
            </a:r>
          </a:p>
          <a:p>
            <a:pPr lvl="1"/>
            <a:r>
              <a:rPr lang="en-US" dirty="0" smtClean="0"/>
              <a:t>Combine spatial perception and hierarchy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 mapping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15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419600" y="4378505"/>
            <a:ext cx="4343400" cy="685800"/>
          </a:xfrm>
        </p:spPr>
        <p:txBody>
          <a:bodyPr/>
          <a:lstStyle/>
          <a:p>
            <a:r>
              <a:rPr lang="en-US" dirty="0" smtClean="0"/>
              <a:t>Mind Mapping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419600" y="5180984"/>
            <a:ext cx="4343400" cy="569120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098" name="Picture 2" descr="http://htmlimg2.scribdassets.com/912ry1220wiaxyq/images/22-f26d7a166e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2926" y="1066800"/>
            <a:ext cx="3648074" cy="499154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80" y="1371600"/>
            <a:ext cx="4268716" cy="2673702"/>
          </a:xfrm>
          <a:prstGeom prst="rect">
            <a:avLst/>
          </a:prstGeom>
          <a:effectLst>
            <a:glow rad="63500">
              <a:schemeClr val="tx1">
                <a:lumMod val="40000"/>
                <a:lumOff val="60000"/>
                <a:alpha val="2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9681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Mind Map?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mind map </a:t>
            </a:r>
            <a:r>
              <a:rPr lang="en-US" dirty="0"/>
              <a:t>is a diagram used to visually outline </a:t>
            </a:r>
            <a:r>
              <a:rPr lang="en-US" dirty="0" smtClean="0"/>
              <a:t>information</a:t>
            </a:r>
          </a:p>
          <a:p>
            <a:pPr lvl="1"/>
            <a:r>
              <a:rPr lang="en-US" dirty="0" smtClean="0"/>
              <a:t>Single concept (idea) in its center</a:t>
            </a:r>
          </a:p>
          <a:p>
            <a:pPr lvl="1"/>
            <a:r>
              <a:rPr lang="en-US" dirty="0" smtClean="0"/>
              <a:t>Related concepts connected to the central idea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3074" name="Picture 2" descr="http://4.bp.blogspot.com/-3NeXAXwAYsU/TjbDvGRBUWI/AAAAAAAAAFM/55XmFZGJx8M/s1600/buzan-mindmap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00200" y="3657600"/>
            <a:ext cx="5788686" cy="2667000"/>
          </a:xfrm>
          <a:prstGeom prst="roundRect">
            <a:avLst>
              <a:gd name="adj" fmla="val 24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29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Mind Maps: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6096000" cy="5791200"/>
          </a:xfrm>
        </p:spPr>
        <p:txBody>
          <a:bodyPr/>
          <a:lstStyle/>
          <a:p>
            <a:r>
              <a:rPr lang="en-US" dirty="0" smtClean="0"/>
              <a:t>Visualizing information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branching</a:t>
            </a:r>
            <a:r>
              <a:rPr lang="en-US" dirty="0" smtClean="0"/>
              <a:t> has old history</a:t>
            </a:r>
          </a:p>
          <a:p>
            <a:pPr lvl="1"/>
            <a:r>
              <a:rPr lang="en-US" dirty="0" smtClean="0"/>
              <a:t>Trees, graphs, radial maps and other visual hierarchies are being used for centuries</a:t>
            </a:r>
          </a:p>
          <a:p>
            <a:pPr lvl="1"/>
            <a:r>
              <a:rPr lang="en-US" dirty="0" smtClean="0"/>
              <a:t>Used in </a:t>
            </a:r>
            <a:r>
              <a:rPr lang="en-US" dirty="0"/>
              <a:t>learning, memory, </a:t>
            </a:r>
            <a:r>
              <a:rPr lang="en-US" dirty="0" smtClean="0"/>
              <a:t>brainstorming</a:t>
            </a:r>
            <a:r>
              <a:rPr lang="en-US" dirty="0"/>
              <a:t>, </a:t>
            </a:r>
            <a:r>
              <a:rPr lang="en-US" dirty="0" smtClean="0"/>
              <a:t>visual thinking, </a:t>
            </a:r>
            <a:r>
              <a:rPr lang="en-US" dirty="0"/>
              <a:t>problem </a:t>
            </a:r>
            <a:r>
              <a:rPr lang="en-US" dirty="0" smtClean="0"/>
              <a:t>solving, etc.</a:t>
            </a:r>
          </a:p>
          <a:p>
            <a:pPr lvl="1"/>
            <a:r>
              <a:rPr lang="en-US" dirty="0" smtClean="0"/>
              <a:t>Used by </a:t>
            </a:r>
            <a:r>
              <a:rPr lang="en-US" dirty="0"/>
              <a:t>educators, engineers, </a:t>
            </a:r>
            <a:r>
              <a:rPr lang="en-US" dirty="0" smtClean="0"/>
              <a:t>psychologists and </a:t>
            </a:r>
            <a:r>
              <a:rPr lang="en-US" dirty="0"/>
              <a:t>others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7170" name="Picture 2" descr="http://www.scie.org.uk/publications/researchmindedness/findingresources/focusforsearching/basic-radial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9751" y="3171705"/>
            <a:ext cx="2184103" cy="172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telepayout.com/images/visual-diagram-howitworks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7475" y="5095614"/>
            <a:ext cx="2186379" cy="145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antelucan.com/vimupdate/f/NonsenseMindMa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476" y="961749"/>
            <a:ext cx="2186378" cy="203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46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 Academy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Deluxe</Template>
  <TotalTime>14329</TotalTime>
  <Words>1146</Words>
  <Application>Microsoft Office PowerPoint</Application>
  <PresentationFormat>On-screen Show (4:3)</PresentationFormat>
  <Paragraphs>222</Paragraphs>
  <Slides>42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Telerik Academy</vt:lpstr>
      <vt:lpstr>Mind Mapping</vt:lpstr>
      <vt:lpstr>Table of Contents</vt:lpstr>
      <vt:lpstr>The Power of Human Brain</vt:lpstr>
      <vt:lpstr>The Power of Human Brain</vt:lpstr>
      <vt:lpstr>Human Brain: Two Hemispheres</vt:lpstr>
      <vt:lpstr>Left and Right Brain United</vt:lpstr>
      <vt:lpstr>Mind Mapping</vt:lpstr>
      <vt:lpstr>What is a Mind Map?</vt:lpstr>
      <vt:lpstr>Mind Maps: History</vt:lpstr>
      <vt:lpstr>Mind Maps: Tony Buzan</vt:lpstr>
      <vt:lpstr>The Power of Mind Mapping</vt:lpstr>
      <vt:lpstr>Examples of Mind Maps</vt:lpstr>
      <vt:lpstr>Examples of Mind Maps (2)</vt:lpstr>
      <vt:lpstr>Examples of Mind Maps (3)</vt:lpstr>
      <vt:lpstr>Examples of Mind Maps (4)</vt:lpstr>
      <vt:lpstr>Examples of Mind Maps (5)</vt:lpstr>
      <vt:lpstr>Examples of Mind Maps (6)</vt:lpstr>
      <vt:lpstr>Examples of Mind Maps (7)</vt:lpstr>
      <vt:lpstr>Examples of Mind Maps (8)</vt:lpstr>
      <vt:lpstr>Examples of Mind Maps (9)</vt:lpstr>
      <vt:lpstr>Examples of Mind Maps (10)</vt:lpstr>
      <vt:lpstr>Examples of Mind Maps (11)</vt:lpstr>
      <vt:lpstr>Examples of Mind Maps (12)</vt:lpstr>
      <vt:lpstr>Examples of Mind Maps (13)</vt:lpstr>
      <vt:lpstr>Examples of Mind Maps (14)</vt:lpstr>
      <vt:lpstr>Creating Mind Maps</vt:lpstr>
      <vt:lpstr>Creating Mind Maps: Steps</vt:lpstr>
      <vt:lpstr>Creating Mind Maps</vt:lpstr>
      <vt:lpstr>Creating Mind Maps (2)</vt:lpstr>
      <vt:lpstr>Creating Mind Maps (3)</vt:lpstr>
      <vt:lpstr>Time for Exercises</vt:lpstr>
      <vt:lpstr>Application of Mind Maps</vt:lpstr>
      <vt:lpstr>Applications of Mind Mapping</vt:lpstr>
      <vt:lpstr>Applications of Mind Mapping (2)</vt:lpstr>
      <vt:lpstr>Resources</vt:lpstr>
      <vt:lpstr>The Mind Map Book</vt:lpstr>
      <vt:lpstr>Mind Mapping Software</vt:lpstr>
      <vt:lpstr>Mind Mapping Software (2)</vt:lpstr>
      <vt:lpstr>Mind Mapping Software (3)</vt:lpstr>
      <vt:lpstr>Mind Mapping</vt:lpstr>
      <vt:lpstr>Exercises</vt:lpstr>
      <vt:lpstr>Free Trainings @ Telerik Academy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 Mapping</dc:title>
  <dc:subject>Fundamentals of C# Programming Course @ Telerik Academy</dc:subject>
  <dc:creator>Svetlin Nakov</dc:creator>
  <cp:keywords>telerik, academy, education, free, course, course, knowledge sharing, team work, ming mapping, mind maps, tony buzan</cp:keywords>
  <dc:description>Fundamentals of C# Programming Course @ Telerik Software Academy: 
http://csharpfundamentals.telerik.com
The website and all video materials are in Bulgarian</dc:description>
  <cp:lastModifiedBy>Svetlin Nakov</cp:lastModifiedBy>
  <cp:revision>961</cp:revision>
  <dcterms:created xsi:type="dcterms:W3CDTF">2007-12-08T16:03:35Z</dcterms:created>
  <dcterms:modified xsi:type="dcterms:W3CDTF">2013-02-20T17:03:15Z</dcterms:modified>
  <cp:category>Soft Skills</cp:category>
</cp:coreProperties>
</file>